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97" r:id="rId2"/>
    <p:sldId id="298" r:id="rId3"/>
    <p:sldId id="299" r:id="rId4"/>
    <p:sldId id="295" r:id="rId5"/>
    <p:sldId id="291" r:id="rId6"/>
    <p:sldId id="290" r:id="rId7"/>
    <p:sldId id="300" r:id="rId8"/>
    <p:sldId id="277" r:id="rId9"/>
    <p:sldId id="278" r:id="rId10"/>
    <p:sldId id="320" r:id="rId11"/>
    <p:sldId id="321" r:id="rId12"/>
    <p:sldId id="319" r:id="rId13"/>
    <p:sldId id="296" r:id="rId14"/>
    <p:sldId id="322" r:id="rId15"/>
    <p:sldId id="279" r:id="rId16"/>
    <p:sldId id="318" r:id="rId17"/>
    <p:sldId id="323" r:id="rId18"/>
    <p:sldId id="324" r:id="rId19"/>
    <p:sldId id="325" r:id="rId20"/>
    <p:sldId id="326" r:id="rId21"/>
    <p:sldId id="327" r:id="rId22"/>
    <p:sldId id="328" r:id="rId23"/>
    <p:sldId id="273" r:id="rId24"/>
    <p:sldId id="301" r:id="rId25"/>
    <p:sldId id="262" r:id="rId26"/>
    <p:sldId id="263" r:id="rId27"/>
    <p:sldId id="260" r:id="rId28"/>
    <p:sldId id="261" r:id="rId29"/>
    <p:sldId id="267" r:id="rId30"/>
    <p:sldId id="329" r:id="rId31"/>
    <p:sldId id="330" r:id="rId32"/>
    <p:sldId id="331" r:id="rId33"/>
    <p:sldId id="332" r:id="rId34"/>
    <p:sldId id="333" r:id="rId35"/>
    <p:sldId id="334" r:id="rId36"/>
    <p:sldId id="274" r:id="rId37"/>
    <p:sldId id="302" r:id="rId38"/>
    <p:sldId id="259" r:id="rId39"/>
    <p:sldId id="264" r:id="rId40"/>
    <p:sldId id="337" r:id="rId41"/>
    <p:sldId id="336" r:id="rId42"/>
    <p:sldId id="338" r:id="rId43"/>
    <p:sldId id="265" r:id="rId44"/>
    <p:sldId id="339" r:id="rId45"/>
    <p:sldId id="303" r:id="rId46"/>
    <p:sldId id="271" r:id="rId47"/>
    <p:sldId id="304" r:id="rId48"/>
    <p:sldId id="305" r:id="rId49"/>
    <p:sldId id="306" r:id="rId50"/>
    <p:sldId id="307" r:id="rId51"/>
    <p:sldId id="313" r:id="rId52"/>
    <p:sldId id="314" r:id="rId53"/>
    <p:sldId id="315" r:id="rId54"/>
    <p:sldId id="316" r:id="rId55"/>
    <p:sldId id="317" r:id="rId56"/>
    <p:sldId id="312" r:id="rId57"/>
    <p:sldId id="309" r:id="rId58"/>
    <p:sldId id="308" r:id="rId59"/>
    <p:sldId id="310" r:id="rId60"/>
    <p:sldId id="311" r:id="rId61"/>
    <p:sldId id="2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3"/>
    <p:restoredTop sz="78585"/>
  </p:normalViewPr>
  <p:slideViewPr>
    <p:cSldViewPr snapToGrid="0" snapToObjects="1">
      <p:cViewPr varScale="1">
        <p:scale>
          <a:sx n="67" d="100"/>
          <a:sy n="67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2169-A952-6D4E-AB7E-808B0F6BCE03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C758E-3996-A047-B9F6-F34F95F2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* Distractor interaction is significant is sphericity assumed (p=0.049)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4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2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SA; GG; 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  <a:p>
            <a:r>
              <a:rPr lang="en-US" dirty="0"/>
              <a:t>HF</a:t>
            </a:r>
          </a:p>
          <a:p>
            <a:r>
              <a:rPr lang="en-US" dirty="0"/>
              <a:t>GG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ACCURADCY  HISTOGRAM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HISTOGRAM OVER THE CONDITIONS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gender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PLOT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C758E-3996-A047-B9F6-F34F95F2E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6BD-DA94-854E-AF71-79FE4DFAC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3A502-1AC0-054E-BEC1-4F85CA8A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1350-479A-3848-AE90-1DFEFC15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2818-44FD-0745-8C1B-8651FB7C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E431-6480-0E47-81AA-B35CB18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B475-00A9-2D40-81EE-A962F0B7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80C1-8470-C647-BCD5-BD5B5133F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C0CD-3291-4D4C-9AE9-15770D99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F3A9-B296-C545-9B2E-C5ED7C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B2AD-B862-0147-99EE-DBF9268E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3DE12-3947-D746-AED5-C5549D6E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3CF09-D748-4E4D-B3A3-0C65238E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39B04-9193-1E4D-A178-8F571533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8B1E-0E9F-5D47-A18C-0CBE8D0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8978-0A05-8B49-A675-CCFAC91B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4605-A517-F14D-BC4A-24DF13B6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9303-1B0B-A945-9E24-5FF79E64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7481-387E-7D4C-B707-5D45B804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B7C7-1CB0-6C4A-BB8B-696A94CE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7D8E-814A-994B-95FF-AD3085AE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8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48C8-E949-0C49-AD01-5C6C83D3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A8D90-A634-844C-AF7D-9E86F320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61D8-52B6-AB49-ABA4-FC2C6705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46D9-2C71-5643-9E36-32633C71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CF81-8EE4-2847-9829-CBE65605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4400-FFA0-A24D-A80B-4FE948F2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A23-0E01-9B4E-B036-F031D71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5C0B9-63BC-D947-BCB4-9928DBD8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545E-276A-814A-97F2-C3CF867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B8B96-E674-7247-AC0C-06D9F044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1701-726A-1845-B744-39A43E51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2CC3-509D-F04B-9304-D51CD35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5BD83-D07F-D941-9D23-70C80F3C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AFB7D-959C-8040-AF16-27DF8747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69C-38DF-AA4D-B81A-2305CD50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B744D-8A2E-C14D-9B9F-CD279285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CCE1A-5DA3-B241-8E8A-C1721B2A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98D1D-8460-5442-9AF8-7881D01F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9C43C-6055-F148-AFD9-D41E5DA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EF02-C58B-2C4C-B7B3-7050AC62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AC8C7-D7F1-D144-AA5F-76968A7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A477B-83A7-0544-A3D0-1A709D91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D77B-E660-954F-AA4C-531266B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9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E42A7-D7DE-3E44-A1E5-F393439E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0F70D-F8C3-3B48-9D81-6AF8286D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E8F-B1D3-F740-83CB-618A13AB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B6F-72FD-5140-9452-79B1EB5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35D1-8B0F-E449-A3DB-699AFAB6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3951-73A8-534F-B526-D61000CBA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73438-4547-BE4E-8A0D-F817A6C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944BF-7B12-3F4F-8149-BBCB4FD5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4523-ABF0-3D4B-8A9C-32492573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88FA-5E30-D140-A16C-7FC25B00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40D8-F051-ED47-AA55-12DF590C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3122-1DB6-3744-803A-EE6D5E70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728D-B9F3-2C4F-9739-BB6D9F20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DD2-3566-F740-AE9A-D991EC6A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F1C4-8F2C-EA4F-BB86-293E9D7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E82D0-04EE-5641-95A6-77F2DFBD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E4F-6DC1-4B47-8CD7-86B11958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0321-72B2-7C4C-A4F3-2B8EB14C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1CD3-D6EE-DC4E-B914-52005774BFA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A58D-4EF1-824D-89CD-9DD0D5487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93F3B-CBAF-5749-9830-22936D5D1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2E05-D77F-A84B-AF28-656B7DF89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16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4674A-DC47-5244-919C-C8753196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9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F28CB-BE65-6348-8B33-2BE17BA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7" y="0"/>
            <a:ext cx="926368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67901-5E5E-6C47-8E53-8774AF2B60B6}"/>
              </a:ext>
            </a:extLst>
          </p:cNvPr>
          <p:cNvSpPr txBox="1"/>
          <p:nvPr/>
        </p:nvSpPr>
        <p:spPr>
          <a:xfrm>
            <a:off x="95210" y="59244"/>
            <a:ext cx="557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Accuracies across conditions</a:t>
            </a:r>
          </a:p>
        </p:txBody>
      </p:sp>
    </p:spTree>
    <p:extLst>
      <p:ext uri="{BB962C8B-B14F-4D97-AF65-F5344CB8AC3E}">
        <p14:creationId xmlns:p14="http://schemas.microsoft.com/office/powerpoint/2010/main" val="312762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271B4F-76C1-7F4D-A7CA-E97B866D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9530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51EA2-3074-C14A-8F5C-C1D0BC6E3A40}"/>
              </a:ext>
            </a:extLst>
          </p:cNvPr>
          <p:cNvSpPr txBox="1"/>
          <p:nvPr/>
        </p:nvSpPr>
        <p:spPr>
          <a:xfrm>
            <a:off x="-19049" y="1280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F(2,70) = 8.97,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F(1.68, 58.89) = 8.15, p=0.001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F(2.51, 87.92) = 5.30, p=0.004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288BD-8150-3543-B78D-E9F970CE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3" y="803818"/>
            <a:ext cx="10258474" cy="605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A1BEF-CDFB-7C47-9F0D-ED7F002403D5}"/>
              </a:ext>
            </a:extLst>
          </p:cNvPr>
          <p:cNvSpPr txBox="1"/>
          <p:nvPr/>
        </p:nvSpPr>
        <p:spPr>
          <a:xfrm>
            <a:off x="95210" y="66444"/>
            <a:ext cx="410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1F50A-284A-8E40-9554-2C53C4690208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-0.026, p=0.88</a:t>
            </a:r>
          </a:p>
        </p:txBody>
      </p:sp>
    </p:spTree>
    <p:extLst>
      <p:ext uri="{BB962C8B-B14F-4D97-AF65-F5344CB8AC3E}">
        <p14:creationId xmlns:p14="http://schemas.microsoft.com/office/powerpoint/2010/main" val="396306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51EF2DA-19F0-7742-9D5F-E16EF16B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8AAA5-DC81-614F-B93C-A7C4905892D6}"/>
              </a:ext>
            </a:extLst>
          </p:cNvPr>
          <p:cNvSpPr txBox="1"/>
          <p:nvPr/>
        </p:nvSpPr>
        <p:spPr>
          <a:xfrm>
            <a:off x="8747125" y="232833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100%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-0.007, p=0.98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-0.05, p=0.83</a:t>
            </a:r>
          </a:p>
        </p:txBody>
      </p:sp>
    </p:spTree>
    <p:extLst>
      <p:ext uri="{BB962C8B-B14F-4D97-AF65-F5344CB8AC3E}">
        <p14:creationId xmlns:p14="http://schemas.microsoft.com/office/powerpoint/2010/main" val="14743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FC5E9C7-E52B-BF4F-ADE3-D512673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DBDAE-1463-104B-8983-21615501E820}"/>
              </a:ext>
            </a:extLst>
          </p:cNvPr>
          <p:cNvSpPr txBox="1"/>
          <p:nvPr/>
        </p:nvSpPr>
        <p:spPr>
          <a:xfrm>
            <a:off x="95210" y="59244"/>
            <a:ext cx="421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performance &amp; AQ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7ECC5-0AE2-974E-BE15-5DD19C0CCDEA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r34 = 0.037, p=0.83 </a:t>
            </a:r>
          </a:p>
        </p:txBody>
      </p:sp>
    </p:spTree>
    <p:extLst>
      <p:ext uri="{BB962C8B-B14F-4D97-AF65-F5344CB8AC3E}">
        <p14:creationId xmlns:p14="http://schemas.microsoft.com/office/powerpoint/2010/main" val="382994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30B9F7A-FE22-3A4C-A9CF-A82D0885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7EDAAD-C412-CE4E-9DD5-D5F899DAB20A}"/>
              </a:ext>
            </a:extLst>
          </p:cNvPr>
          <p:cNvSpPr txBox="1"/>
          <p:nvPr/>
        </p:nvSpPr>
        <p:spPr>
          <a:xfrm>
            <a:off x="8880475" y="2423584"/>
            <a:ext cx="344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performance at 50% coherence: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Male r12 =  0.16, p=0.58</a:t>
            </a:r>
          </a:p>
          <a:p>
            <a:pPr marL="285750" indent="-285750">
              <a:buFontTx/>
              <a:buChar char="-"/>
            </a:pPr>
            <a:r>
              <a:rPr lang="en-US" dirty="0"/>
              <a:t>Female r20 = -0.09, p=0.68</a:t>
            </a:r>
          </a:p>
        </p:txBody>
      </p:sp>
    </p:spTree>
    <p:extLst>
      <p:ext uri="{BB962C8B-B14F-4D97-AF65-F5344CB8AC3E}">
        <p14:creationId xmlns:p14="http://schemas.microsoft.com/office/powerpoint/2010/main" val="394553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A06197B-552E-0043-93D6-D47287D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83" y="660189"/>
            <a:ext cx="10549467" cy="6197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24BFF-6260-4940-8058-A1F7A87DDC2A}"/>
              </a:ext>
            </a:extLst>
          </p:cNvPr>
          <p:cNvSpPr txBox="1"/>
          <p:nvPr/>
        </p:nvSpPr>
        <p:spPr>
          <a:xfrm>
            <a:off x="1" y="1566334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F(2,22) = 6.52, p=0.006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F(1.02, 11.27) = 102.92,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F(4, 44) = 2.51, p = 0.056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42012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F9E45E2-1E8E-C647-85F1-74169B5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33" y="738716"/>
            <a:ext cx="10415802" cy="6119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997E-940A-0C40-9ABA-14DDA4D6BF32}"/>
              </a:ext>
            </a:extLst>
          </p:cNvPr>
          <p:cNvSpPr txBox="1"/>
          <p:nvPr/>
        </p:nvSpPr>
        <p:spPr>
          <a:xfrm>
            <a:off x="0" y="1566334"/>
            <a:ext cx="3444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F(2,46) = 47.89,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24.71) = 146.39,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F(2.96, 68.12) = 13.59,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3285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7D9BDE-05C7-F24D-8C22-EF82ED8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2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B3C77-1A3E-C240-84AC-B8B2BC58AEB3}"/>
              </a:ext>
            </a:extLst>
          </p:cNvPr>
          <p:cNvSpPr txBox="1"/>
          <p:nvPr/>
        </p:nvSpPr>
        <p:spPr>
          <a:xfrm>
            <a:off x="9029680" y="2156884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F(1,11) = 0.26, p = 0.62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22) = 5.46,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F(2, 22) = 0.90, p=0.42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2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517-DF8F-AC42-ACA4-926FB52DB451}"/>
              </a:ext>
            </a:extLst>
          </p:cNvPr>
          <p:cNvSpPr txBox="1"/>
          <p:nvPr/>
        </p:nvSpPr>
        <p:spPr>
          <a:xfrm>
            <a:off x="1698171" y="1233714"/>
            <a:ext cx="515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Gaze following in situations with conflicting gazes.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2 possible locations for Target T L/R)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3 viewing directions: +30, 0, -30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E227D-EBC0-084F-8A7F-B569D4CC7929}"/>
              </a:ext>
            </a:extLst>
          </p:cNvPr>
          <p:cNvSpPr txBox="1"/>
          <p:nvPr/>
        </p:nvSpPr>
        <p:spPr>
          <a:xfrm>
            <a:off x="2032000" y="3817257"/>
            <a:ext cx="715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People automatically follow the gaze cue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gaze cue is strongest when all the gazes share the same orientation</a:t>
            </a:r>
          </a:p>
        </p:txBody>
      </p:sp>
    </p:spTree>
    <p:extLst>
      <p:ext uri="{BB962C8B-B14F-4D97-AF65-F5344CB8AC3E}">
        <p14:creationId xmlns:p14="http://schemas.microsoft.com/office/powerpoint/2010/main" val="316747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CD5283A-0CEF-B14A-8F7F-443EE9A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7" y="0"/>
            <a:ext cx="11649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FC539-F64B-5149-AA68-881C077F7457}"/>
              </a:ext>
            </a:extLst>
          </p:cNvPr>
          <p:cNvSpPr txBox="1"/>
          <p:nvPr/>
        </p:nvSpPr>
        <p:spPr>
          <a:xfrm>
            <a:off x="9029680" y="215688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F(1,23) = 61.62,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F(1.71, 39.31) = 8.47, p = 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F(1.47,33.85) = 20.25,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80F723-E90A-4F45-A42B-3EC3F5C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A4C7D-9750-064A-88A4-66F803C7E62A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F(2,22) = 3.85, p = 0.037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F(1.28, 14.02) = 5.35, p=0.03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F(1.88, 20.66) = 2.83, p=0.085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7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76D72B-C786-2E49-8BC6-75F561C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A3563-37FD-9046-B220-B213F5158B93}"/>
              </a:ext>
            </a:extLst>
          </p:cNvPr>
          <p:cNvSpPr txBox="1"/>
          <p:nvPr/>
        </p:nvSpPr>
        <p:spPr>
          <a:xfrm>
            <a:off x="8896351" y="2423584"/>
            <a:ext cx="3009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F(1.69, 38.94) = 7.26,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F(2, 46) = 3.50, p=0.038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F(2.02, 46.37) = 3.61, p=0.035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0.24, p = 0.63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6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26, Noticed = 12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12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50D802-0192-0C40-8161-BE39D0BB5D64}"/>
              </a:ext>
            </a:extLst>
          </p:cNvPr>
          <p:cNvGrpSpPr/>
          <p:nvPr/>
        </p:nvGrpSpPr>
        <p:grpSpPr>
          <a:xfrm rot="10800000">
            <a:off x="569033" y="1250331"/>
            <a:ext cx="10623868" cy="3933267"/>
            <a:chOff x="2344526" y="21131048"/>
            <a:chExt cx="10593630" cy="4101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2BC77D-2414-BC40-A15A-5D09CA22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CD498C-8724-8F48-AC76-883BB2E49B3D}"/>
                </a:ext>
              </a:extLst>
            </p:cNvPr>
            <p:cNvSpPr txBox="1"/>
            <p:nvPr/>
          </p:nvSpPr>
          <p:spPr>
            <a:xfrm rot="10800000"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346CA-B782-5F4B-8EC6-3B262E3C0E10}"/>
                </a:ext>
              </a:extLst>
            </p:cNvPr>
            <p:cNvSpPr txBox="1"/>
            <p:nvPr/>
          </p:nvSpPr>
          <p:spPr>
            <a:xfrm rot="10800000">
              <a:off x="4701115" y="21131048"/>
              <a:ext cx="4285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15C6CC-DEA0-C54A-B5D9-A4756825E7C6}"/>
                </a:ext>
              </a:extLst>
            </p:cNvPr>
            <p:cNvSpPr txBox="1"/>
            <p:nvPr/>
          </p:nvSpPr>
          <p:spPr>
            <a:xfrm rot="10800000">
              <a:off x="8413719" y="21157066"/>
              <a:ext cx="4524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90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8A93AD-29B6-AC4A-9321-41E3BF91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72E4D-DAFC-8A44-93A4-E55CC0D9AC5D}"/>
              </a:ext>
            </a:extLst>
          </p:cNvPr>
          <p:cNvSpPr txBox="1"/>
          <p:nvPr/>
        </p:nvSpPr>
        <p:spPr>
          <a:xfrm>
            <a:off x="0" y="3996466"/>
            <a:ext cx="3506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699E8-764B-8748-A838-54E5D757DD31}"/>
              </a:ext>
            </a:extLst>
          </p:cNvPr>
          <p:cNvSpPr txBox="1"/>
          <p:nvPr/>
        </p:nvSpPr>
        <p:spPr>
          <a:xfrm>
            <a:off x="95210" y="59244"/>
            <a:ext cx="443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Reaction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6E06-2AD8-354B-B221-50F09F4FCBB9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74) = 1.93, p = 0.15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F(1.07, 39.57)= 111.19,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F(2.49, 92.21) = 0.41, p = 0.71</a:t>
            </a:r>
          </a:p>
        </p:txBody>
      </p:sp>
    </p:spTree>
    <p:extLst>
      <p:ext uri="{BB962C8B-B14F-4D97-AF65-F5344CB8AC3E}">
        <p14:creationId xmlns:p14="http://schemas.microsoft.com/office/powerpoint/2010/main" val="21924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F656FB-A526-7B48-920A-2C332A431D2D}"/>
              </a:ext>
            </a:extLst>
          </p:cNvPr>
          <p:cNvSpPr txBox="1"/>
          <p:nvPr/>
        </p:nvSpPr>
        <p:spPr>
          <a:xfrm>
            <a:off x="1" y="1566334"/>
            <a:ext cx="3105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BI: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F(1, 37) = 1.90, p = 0.18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F(1.43, 53.01) = 0.61, p = 0.5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 Coherence*Distractor: F(1.49, 55.09) = 0.32, p = 0.67</a:t>
            </a:r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9F67-6158-0A43-B276-85C0AA618912}"/>
              </a:ext>
            </a:extLst>
          </p:cNvPr>
          <p:cNvSpPr txBox="1"/>
          <p:nvPr/>
        </p:nvSpPr>
        <p:spPr>
          <a:xfrm>
            <a:off x="0" y="4131259"/>
            <a:ext cx="310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BI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0.11, p = 0.74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D2905-7966-AF4A-A6E8-90EA0CD319BE}"/>
              </a:ext>
            </a:extLst>
          </p:cNvPr>
          <p:cNvSpPr txBox="1"/>
          <p:nvPr/>
        </p:nvSpPr>
        <p:spPr>
          <a:xfrm>
            <a:off x="95210" y="59244"/>
            <a:ext cx="426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Benefit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3718E-88F9-1C47-A0D0-DD227B6B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495300"/>
            <a:ext cx="10807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6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3546D-310E-F04D-917F-AA0387BD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34" y="320675"/>
            <a:ext cx="8288866" cy="621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197BB-D3CC-3748-BCFB-B24D4D1ABEE6}"/>
              </a:ext>
            </a:extLst>
          </p:cNvPr>
          <p:cNvSpPr txBox="1"/>
          <p:nvPr/>
        </p:nvSpPr>
        <p:spPr>
          <a:xfrm>
            <a:off x="0" y="1566334"/>
            <a:ext cx="344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average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FBE3-1CA1-EC46-8BEE-2D45C061EC05}"/>
              </a:ext>
            </a:extLst>
          </p:cNvPr>
          <p:cNvSpPr txBox="1"/>
          <p:nvPr/>
        </p:nvSpPr>
        <p:spPr>
          <a:xfrm>
            <a:off x="95210" y="59244"/>
            <a:ext cx="5638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2197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E87E1-9844-4744-A741-D73177BA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83" y="0"/>
            <a:ext cx="103025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81-AC2A-9048-BE1F-68C2A119FDF4}"/>
              </a:ext>
            </a:extLst>
          </p:cNvPr>
          <p:cNvSpPr txBox="1"/>
          <p:nvPr/>
        </p:nvSpPr>
        <p:spPr>
          <a:xfrm>
            <a:off x="0" y="1432026"/>
            <a:ext cx="269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 task accuracies distribution: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Blue line = mean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 – bottom: increasing coherence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Left – right: increasing no. of distractors</a:t>
            </a:r>
          </a:p>
        </p:txBody>
      </p:sp>
    </p:spTree>
    <p:extLst>
      <p:ext uri="{BB962C8B-B14F-4D97-AF65-F5344CB8AC3E}">
        <p14:creationId xmlns:p14="http://schemas.microsoft.com/office/powerpoint/2010/main" val="87166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1F0491C-C36A-4C4E-9FE6-3A1DD93C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C07A65-4666-C649-AEF0-16D10074DBFA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B3DF2-E6F8-054D-BCC0-291B0DEC251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74) = 9.58,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F(1.34, 49.62) = 77.64,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F(2.79, 103.10) = 2.45, p = 0.072 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444C8F-BBB0-3541-95BA-253821738004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585ACD-EC72-1C4C-AD14-C3C118BAF082}"/>
              </a:ext>
            </a:extLst>
          </p:cNvPr>
          <p:cNvSpPr txBox="1"/>
          <p:nvPr/>
        </p:nvSpPr>
        <p:spPr>
          <a:xfrm>
            <a:off x="95210" y="59244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Invert Task accuracies</a:t>
            </a:r>
          </a:p>
        </p:txBody>
      </p:sp>
    </p:spTree>
    <p:extLst>
      <p:ext uri="{BB962C8B-B14F-4D97-AF65-F5344CB8AC3E}">
        <p14:creationId xmlns:p14="http://schemas.microsoft.com/office/powerpoint/2010/main" val="396477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1D295-F0C0-674B-9D9B-9995A86F138D}"/>
              </a:ext>
            </a:extLst>
          </p:cNvPr>
          <p:cNvSpPr txBox="1"/>
          <p:nvPr/>
        </p:nvSpPr>
        <p:spPr>
          <a:xfrm>
            <a:off x="1698171" y="1233714"/>
            <a:ext cx="371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Questions:</a:t>
            </a:r>
          </a:p>
          <a:p>
            <a:pPr marL="342900" indent="-342900">
              <a:buAutoNum type="arabicParenR"/>
            </a:pPr>
            <a:r>
              <a:rPr lang="en-US" dirty="0"/>
              <a:t>Original upright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experiment </a:t>
            </a:r>
          </a:p>
          <a:p>
            <a:pPr marL="342900" indent="-342900">
              <a:buAutoNum type="arabicParenR"/>
            </a:pPr>
            <a:r>
              <a:rPr lang="en-US" dirty="0"/>
              <a:t>Posner paradigm experiment </a:t>
            </a:r>
          </a:p>
          <a:p>
            <a:pPr marL="342900" indent="-342900">
              <a:buAutoNum type="arabicParenR"/>
            </a:pPr>
            <a:r>
              <a:rPr lang="en-US" dirty="0"/>
              <a:t>Stroop effect experiment </a:t>
            </a:r>
          </a:p>
          <a:p>
            <a:pPr marL="342900" indent="-342900">
              <a:buAutoNum type="arabicParenR"/>
            </a:pPr>
            <a:r>
              <a:rPr lang="en-US" dirty="0"/>
              <a:t>Inverted Stroop effect experiment</a:t>
            </a:r>
          </a:p>
        </p:txBody>
      </p:sp>
    </p:spTree>
    <p:extLst>
      <p:ext uri="{BB962C8B-B14F-4D97-AF65-F5344CB8AC3E}">
        <p14:creationId xmlns:p14="http://schemas.microsoft.com/office/powerpoint/2010/main" val="202283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7D934D2-B858-E143-8746-6E766683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6" y="419100"/>
            <a:ext cx="10937134" cy="643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60777-A485-E542-9088-2A0CABCE47AC}"/>
              </a:ext>
            </a:extLst>
          </p:cNvPr>
          <p:cNvSpPr txBox="1"/>
          <p:nvPr/>
        </p:nvSpPr>
        <p:spPr>
          <a:xfrm>
            <a:off x="1" y="1566334"/>
            <a:ext cx="310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50) = 1.05, p = 0.36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F(1.04, 26.04)= 70.48, p  &lt; 0.001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F(1.97, 49.21) = 0.45, p = 0.64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B4C34-7077-DE4F-B4F0-A9EA7A240438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404111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CC45F-EF56-7843-A0AA-3FB635980DD3}"/>
              </a:ext>
            </a:extLst>
          </p:cNvPr>
          <p:cNvSpPr txBox="1"/>
          <p:nvPr/>
        </p:nvSpPr>
        <p:spPr>
          <a:xfrm>
            <a:off x="1" y="1566334"/>
            <a:ext cx="3105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Inverted task 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Coherence: F(2, 22) = 0.93, p = 0.41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Distractor: F(1.21, 15.65)= 47.05, p &lt;0.001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Coherence*Distractor: F(4, 44) = 0.35, p = 0.84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F94667-4E4F-0B40-84F0-83B09D2C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495300"/>
            <a:ext cx="10807700" cy="636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9EEC2-C583-8246-A160-89286813FB9A}"/>
              </a:ext>
            </a:extLst>
          </p:cNvPr>
          <p:cNvSpPr txBox="1"/>
          <p:nvPr/>
        </p:nvSpPr>
        <p:spPr>
          <a:xfrm>
            <a:off x="1" y="3996466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RT &amp; Notice: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Notice: F(1, 36) = 0.44, p = 0.51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No group difference</a:t>
            </a:r>
          </a:p>
        </p:txBody>
      </p:sp>
    </p:spTree>
    <p:extLst>
      <p:ext uri="{BB962C8B-B14F-4D97-AF65-F5344CB8AC3E}">
        <p14:creationId xmlns:p14="http://schemas.microsoft.com/office/powerpoint/2010/main" val="369331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9BEB845-1CB0-7045-AAE1-144F6C7A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F48433-2DC5-1C45-8E03-1D7AD282181B}"/>
              </a:ext>
            </a:extLst>
          </p:cNvPr>
          <p:cNvGrpSpPr/>
          <p:nvPr/>
        </p:nvGrpSpPr>
        <p:grpSpPr>
          <a:xfrm>
            <a:off x="8553450" y="21759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6C6E3E-3761-0346-A063-78A67C802364}"/>
                </a:ext>
              </a:extLst>
            </p:cNvPr>
            <p:cNvSpPr txBox="1"/>
            <p:nvPr/>
          </p:nvSpPr>
          <p:spPr>
            <a:xfrm>
              <a:off x="1" y="1566334"/>
              <a:ext cx="310515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25) = 1.10, p = 0.30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F(1.42, 35.40) = 0.08, p = 0.86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F(1.24, 31.06) = 0.58, p = 0.49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7E9897-7BDC-5E4E-8844-D9032F112398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92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BB6EE8F-F434-EA4F-9BB7-EDC7AFE7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0807700" cy="6362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97D43D-252E-064D-B589-58A367342561}"/>
              </a:ext>
            </a:extLst>
          </p:cNvPr>
          <p:cNvGrpSpPr/>
          <p:nvPr/>
        </p:nvGrpSpPr>
        <p:grpSpPr>
          <a:xfrm>
            <a:off x="8286750" y="2252134"/>
            <a:ext cx="3105151" cy="3765254"/>
            <a:chOff x="0" y="1566334"/>
            <a:chExt cx="3105151" cy="37652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0019B9-1DCA-1041-91B5-47CB772B801C}"/>
                </a:ext>
              </a:extLst>
            </p:cNvPr>
            <p:cNvSpPr txBox="1"/>
            <p:nvPr/>
          </p:nvSpPr>
          <p:spPr>
            <a:xfrm>
              <a:off x="1" y="1566334"/>
              <a:ext cx="31051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task BI: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Coherence: F(1, 11) = 0.81, p = 0.39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Distractor: F(2, 22) = 0.74, p = 0.48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 Coherence*Distractor: F(2, 22) = 0.05, p = 0.96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DE1F8-9F19-6342-B5E9-32C5752299D4}"/>
                </a:ext>
              </a:extLst>
            </p:cNvPr>
            <p:cNvSpPr txBox="1"/>
            <p:nvPr/>
          </p:nvSpPr>
          <p:spPr>
            <a:xfrm>
              <a:off x="0" y="4131259"/>
              <a:ext cx="31051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BI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 36) = 0.11, p = 0.74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group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1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2771748-E69A-1049-9D71-55F790F2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B8D726-AC2C-3449-BF41-13F23F298674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9E8F17-06FA-3240-AED2-B9C0C5B18150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50) = 4.66, p = 0.01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F(1.40, 35.01) = 49.69,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F(2.47,61.81) = 1.31, p = 0.28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10D3D4-6164-194D-93B0-AFE5838B1D97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17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723840A-8794-3E45-97F1-A1BC3DB3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47650"/>
            <a:ext cx="10807700" cy="63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AD91E1-FECB-5340-9EB6-12D8B7C6FFFB}"/>
              </a:ext>
            </a:extLst>
          </p:cNvPr>
          <p:cNvGrpSpPr/>
          <p:nvPr/>
        </p:nvGrpSpPr>
        <p:grpSpPr>
          <a:xfrm>
            <a:off x="8747125" y="2484364"/>
            <a:ext cx="3444875" cy="4155335"/>
            <a:chOff x="91440" y="2903237"/>
            <a:chExt cx="3444875" cy="4155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F3222E-5FA1-6E48-AED0-7EFCA918237F}"/>
                </a:ext>
              </a:extLst>
            </p:cNvPr>
            <p:cNvSpPr txBox="1"/>
            <p:nvPr/>
          </p:nvSpPr>
          <p:spPr>
            <a:xfrm>
              <a:off x="91440" y="2903237"/>
              <a:ext cx="34448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Inverted Accuracies: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Coherence</a:t>
              </a:r>
              <a:r>
                <a:rPr lang="en-US" b="1" dirty="0">
                  <a:sym typeface="Wingdings" pitchFamily="2" charset="2"/>
                </a:rPr>
                <a:t>: F(2, 22) = 5.00, p&lt;0.02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Distractor : F(1.22, 13.44) = 26.91, p&lt;0.001</a:t>
              </a:r>
            </a:p>
            <a:p>
              <a:pPr marL="285750" indent="-285750">
                <a:buFontTx/>
                <a:buChar char="-"/>
              </a:pPr>
              <a:r>
                <a:rPr lang="en-US" b="1" dirty="0">
                  <a:sym typeface="Wingdings" pitchFamily="2" charset="2"/>
                </a:rPr>
                <a:t>Coherence*Distractor : F(2.55, 28.04) = 1.49, p = 0.24</a:t>
              </a: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38592-D101-C84B-A997-ECF2463B3C39}"/>
                </a:ext>
              </a:extLst>
            </p:cNvPr>
            <p:cNvSpPr txBox="1"/>
            <p:nvPr/>
          </p:nvSpPr>
          <p:spPr>
            <a:xfrm>
              <a:off x="91440" y="5027247"/>
              <a:ext cx="34448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Accuracy &amp; Notice: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Notice: F(1,36) = 0.90, p = 0.35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Main effect of coherence and distractor</a:t>
              </a:r>
            </a:p>
            <a:p>
              <a:pPr marL="285750" indent="-285750">
                <a:buFontTx/>
                <a:buChar char="-"/>
              </a:pPr>
              <a:r>
                <a:rPr lang="en-US" b="1" dirty="0"/>
                <a:t>No interactions, no group differences </a:t>
              </a:r>
            </a:p>
            <a:p>
              <a:pPr marL="285750" indent="-285750">
                <a:buFontTx/>
                <a:buChar char="-"/>
              </a:pP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288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Posner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38 (one outlier based on Accuracy)</a:t>
            </a:r>
          </a:p>
          <a:p>
            <a:r>
              <a:rPr lang="en-US" dirty="0">
                <a:solidFill>
                  <a:schemeClr val="tx1"/>
                </a:solidFill>
              </a:rPr>
              <a:t>a) Not-noticed = 29, Noticed = 9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56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D87CD-9177-954F-B01C-67DE854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37" y="425173"/>
            <a:ext cx="4109002" cy="547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B85F6-7030-F24C-9DDB-E482390FF0E7}"/>
              </a:ext>
            </a:extLst>
          </p:cNvPr>
          <p:cNvSpPr txBox="1"/>
          <p:nvPr/>
        </p:nvSpPr>
        <p:spPr>
          <a:xfrm>
            <a:off x="1007166" y="612844"/>
            <a:ext cx="4109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Posner task design: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Invalid condition: Always 8 distractor = 1 pseudo-target + 7 distractors.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7 D + T are looking towards the PT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Valid condition: all 8 distractors are looking towards the real target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Neutral/baseline = 0% coherence with 8 distractors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257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AE80A-FBA0-4C47-8AF5-51E73FD8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6E6B-D991-B24B-8865-2754BD8980BB}"/>
              </a:ext>
            </a:extLst>
          </p:cNvPr>
          <p:cNvSpPr txBox="1"/>
          <p:nvPr/>
        </p:nvSpPr>
        <p:spPr>
          <a:xfrm>
            <a:off x="0" y="1566334"/>
            <a:ext cx="344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accuracies: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Redline = mean – 3*SD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participant who is consistently on the left of the line is the potential outlier (P21)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67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FF938-D681-4845-B263-F58B3A2771D6}"/>
              </a:ext>
            </a:extLst>
          </p:cNvPr>
          <p:cNvSpPr txBox="1"/>
          <p:nvPr/>
        </p:nvSpPr>
        <p:spPr>
          <a:xfrm>
            <a:off x="617028" y="5312559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RT: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F(1.83, 66.02) = 6.40, p = 0.003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F(1.83, 66,02) = 0.47, p = 0.63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36) = 0.1, p = 0.758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7211E-6AA3-F54A-9F98-F2DC5B836EE0}"/>
              </a:ext>
            </a:extLst>
          </p:cNvPr>
          <p:cNvSpPr txBox="1"/>
          <p:nvPr/>
        </p:nvSpPr>
        <p:spPr>
          <a:xfrm>
            <a:off x="95210" y="59244"/>
            <a:ext cx="3888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Time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3581F1-51DF-A34E-BF60-5E92F142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87" y="1047092"/>
            <a:ext cx="6896068" cy="4059847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EF1AA644-3C04-5F4B-8D0A-96E6FA49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1026051"/>
            <a:ext cx="7266514" cy="4277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53116-8C51-394A-8408-0BE19597D549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F(2, 56) = 4.72, p = 0.01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F(1.21, 9.67) = 2.29, p = 0.16</a:t>
            </a:r>
          </a:p>
        </p:txBody>
      </p:sp>
    </p:spTree>
    <p:extLst>
      <p:ext uri="{BB962C8B-B14F-4D97-AF65-F5344CB8AC3E}">
        <p14:creationId xmlns:p14="http://schemas.microsoft.com/office/powerpoint/2010/main" val="78643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09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90CE84-1B82-964C-89D0-C31492C2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8" y="1874573"/>
            <a:ext cx="5758685" cy="338322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D61F86-CE24-4749-AC2D-03C90332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74572"/>
            <a:ext cx="5758685" cy="33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2FDBBB-4F47-1F45-9AC2-B129FFDEFD93}"/>
              </a:ext>
            </a:extLst>
          </p:cNvPr>
          <p:cNvSpPr txBox="1"/>
          <p:nvPr/>
        </p:nvSpPr>
        <p:spPr>
          <a:xfrm>
            <a:off x="371374" y="5410884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accuracy: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F(1.63, 55.17) = 0.91, p = 0.41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F(1.63, 55.17) = 1.07, p = 0.34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36) = 0.13, p = 0.72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E7B92-6E9A-C747-9F28-26604ED551A8}"/>
              </a:ext>
            </a:extLst>
          </p:cNvPr>
          <p:cNvSpPr txBox="1"/>
          <p:nvPr/>
        </p:nvSpPr>
        <p:spPr>
          <a:xfrm>
            <a:off x="95210" y="59244"/>
            <a:ext cx="445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Posner Reaction Accuracy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B72B17-DF82-434D-AA80-BBEEBAB7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41" y="990600"/>
            <a:ext cx="6957053" cy="409575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371046E-4047-2C45-ABA2-4194E65B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27" y="886366"/>
            <a:ext cx="7851876" cy="4622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E3128-D038-6646-8AFE-E1860159E6A2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F(1.36, 38.15) = 3.00, p = 0.08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F(2.00, 15.94) = 0.46, p = 0.52cc</a:t>
            </a:r>
          </a:p>
        </p:txBody>
      </p:sp>
    </p:spTree>
    <p:extLst>
      <p:ext uri="{BB962C8B-B14F-4D97-AF65-F5344CB8AC3E}">
        <p14:creationId xmlns:p14="http://schemas.microsoft.com/office/powerpoint/2010/main" val="970144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F24CC5-5137-5B49-80DD-3F9DE68C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74572"/>
            <a:ext cx="6096000" cy="3581399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D2C0AB-69B6-6144-904F-91B8537C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5" y="1874572"/>
            <a:ext cx="5985665" cy="35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0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93E16E-3B6B-F545-BD24-75A994BA54FD}"/>
              </a:ext>
            </a:extLst>
          </p:cNvPr>
          <p:cNvSpPr txBox="1"/>
          <p:nvPr/>
        </p:nvSpPr>
        <p:spPr>
          <a:xfrm>
            <a:off x="0" y="71122"/>
            <a:ext cx="405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Posner Benefit Index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EE1F3-AB48-DC46-B1F6-92FF506F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724"/>
            <a:ext cx="7029450" cy="413837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B3305-F7B8-F447-9B6C-2FCDB116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7099"/>
            <a:ext cx="7810500" cy="4598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9F5CD-15E1-AA4A-A20D-299B977D9FE2}"/>
              </a:ext>
            </a:extLst>
          </p:cNvPr>
          <p:cNvSpPr txBox="1"/>
          <p:nvPr/>
        </p:nvSpPr>
        <p:spPr>
          <a:xfrm>
            <a:off x="6353074" y="5363403"/>
            <a:ext cx="467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– by Noticed: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Not-Noticed: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F(1, 28) = 7.49, p = 0.01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Noticed: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Validity: F(1, 8) = .147, p = 0.18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A928B-976A-B041-BA3C-5B61B6EE1598}"/>
              </a:ext>
            </a:extLst>
          </p:cNvPr>
          <p:cNvSpPr txBox="1"/>
          <p:nvPr/>
        </p:nvSpPr>
        <p:spPr>
          <a:xfrm>
            <a:off x="212090" y="4937096"/>
            <a:ext cx="4676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Validity: F(1, 36) = 8.20, p = 0.01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Validity*Notice: F(1, 36) = 0.24, p = 0.63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F(, 36) = 0.96, P = 0.33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t37 = -1.12, p = 0.24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t37 = 2.68, p = 0.01 </a:t>
            </a:r>
          </a:p>
        </p:txBody>
      </p:sp>
    </p:spTree>
    <p:extLst>
      <p:ext uri="{BB962C8B-B14F-4D97-AF65-F5344CB8AC3E}">
        <p14:creationId xmlns:p14="http://schemas.microsoft.com/office/powerpoint/2010/main" val="2129683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79B2CA-1A5D-F145-92A9-54CD048D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04" y="1874574"/>
            <a:ext cx="6114101" cy="359203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0C468-B83F-E442-A108-748EDD6C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572"/>
            <a:ext cx="6114101" cy="3592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1D24B-AD1E-6242-ADC9-49FF23249DE8}"/>
              </a:ext>
            </a:extLst>
          </p:cNvPr>
          <p:cNvSpPr txBox="1"/>
          <p:nvPr/>
        </p:nvSpPr>
        <p:spPr>
          <a:xfrm>
            <a:off x="212090" y="5318096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 t-test: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t28 = -1.14, p = 0.13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t28 = 2.02 , p = 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A0B2C-EC7B-7F4A-87B1-7179840E0C33}"/>
              </a:ext>
            </a:extLst>
          </p:cNvPr>
          <p:cNvSpPr txBox="1"/>
          <p:nvPr/>
        </p:nvSpPr>
        <p:spPr>
          <a:xfrm>
            <a:off x="6326191" y="5318095"/>
            <a:ext cx="4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Posner task BI t-test: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Invalid: t8 = -0.13, p = 0.45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Valid: t8 = 1.74, p = 0.06</a:t>
            </a:r>
          </a:p>
        </p:txBody>
      </p:sp>
    </p:spTree>
    <p:extLst>
      <p:ext uri="{BB962C8B-B14F-4D97-AF65-F5344CB8AC3E}">
        <p14:creationId xmlns:p14="http://schemas.microsoft.com/office/powerpoint/2010/main" val="2448248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</a:t>
            </a:r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276891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DC69CDD-8D00-124D-A328-10B0D22C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B242BB-EFA3-B24A-A629-DD9BDACDF3BF}"/>
              </a:ext>
            </a:extLst>
          </p:cNvPr>
          <p:cNvGrpSpPr/>
          <p:nvPr/>
        </p:nvGrpSpPr>
        <p:grpSpPr>
          <a:xfrm>
            <a:off x="20806" y="630422"/>
            <a:ext cx="6075193" cy="5905237"/>
            <a:chOff x="20807" y="0"/>
            <a:chExt cx="6247951" cy="6678960"/>
          </a:xfrm>
        </p:grpSpPr>
        <p:pic>
          <p:nvPicPr>
            <p:cNvPr id="3" name="Picture 2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7DE41D3-77A0-9B4F-AC86-43273C6F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216" y="2730186"/>
              <a:ext cx="1208942" cy="1212157"/>
            </a:xfrm>
            <a:prstGeom prst="rect">
              <a:avLst/>
            </a:prstGeom>
          </p:spPr>
        </p:pic>
        <p:pic>
          <p:nvPicPr>
            <p:cNvPr id="4" name="Picture 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877A0F9A-127B-3845-AA4A-67C5643E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816" y="2653700"/>
              <a:ext cx="1208942" cy="1212157"/>
            </a:xfrm>
            <a:prstGeom prst="rect">
              <a:avLst/>
            </a:prstGeom>
          </p:spPr>
        </p:pic>
        <p:pic>
          <p:nvPicPr>
            <p:cNvPr id="5" name="Picture 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36EFA6F2-E34E-9D4F-913D-2381FD56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4255" y="5463587"/>
              <a:ext cx="1208942" cy="1215373"/>
            </a:xfrm>
            <a:prstGeom prst="rect">
              <a:avLst/>
            </a:prstGeom>
          </p:spPr>
        </p:pic>
        <p:pic>
          <p:nvPicPr>
            <p:cNvPr id="6" name="Picture 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F81B153-9F44-3443-BAF9-F049DAABA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339" y="1199572"/>
              <a:ext cx="1208942" cy="1212157"/>
            </a:xfrm>
            <a:prstGeom prst="rect">
              <a:avLst/>
            </a:prstGeom>
          </p:spPr>
        </p:pic>
        <p:pic>
          <p:nvPicPr>
            <p:cNvPr id="7" name="Picture 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A769BFD6-7D17-5341-8594-DFFCFE53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8339" y="2653700"/>
              <a:ext cx="1212166" cy="1215390"/>
            </a:xfrm>
            <a:prstGeom prst="rect">
              <a:avLst/>
            </a:prstGeom>
          </p:spPr>
        </p:pic>
        <p:pic>
          <p:nvPicPr>
            <p:cNvPr id="8" name="Picture 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255DBF15-849F-0A45-A347-ECF76E52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807" y="2653700"/>
              <a:ext cx="1208942" cy="1215390"/>
            </a:xfrm>
            <a:prstGeom prst="rect">
              <a:avLst/>
            </a:prstGeom>
          </p:spPr>
        </p:pic>
        <p:pic>
          <p:nvPicPr>
            <p:cNvPr id="9" name="Picture 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EE58479-CF50-CE45-9AB4-ABD03081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833" y="2679785"/>
              <a:ext cx="1208942" cy="1212157"/>
            </a:xfrm>
            <a:prstGeom prst="rect">
              <a:avLst/>
            </a:prstGeom>
          </p:spPr>
        </p:pic>
        <p:pic>
          <p:nvPicPr>
            <p:cNvPr id="10" name="Picture 9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2891B980-8A25-7946-A9B0-4A9A1F74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4216" y="0"/>
              <a:ext cx="1208942" cy="1208942"/>
            </a:xfrm>
            <a:prstGeom prst="rect">
              <a:avLst/>
            </a:prstGeom>
          </p:spPr>
        </p:pic>
        <p:pic>
          <p:nvPicPr>
            <p:cNvPr id="11" name="Picture 10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DF523A9-3813-314A-98C1-1CBFB3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38577" y="4060884"/>
              <a:ext cx="1193067" cy="120261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BEBADC-5FB4-4A44-BAE1-D3A7F49CFE3E}"/>
              </a:ext>
            </a:extLst>
          </p:cNvPr>
          <p:cNvGrpSpPr/>
          <p:nvPr/>
        </p:nvGrpSpPr>
        <p:grpSpPr>
          <a:xfrm>
            <a:off x="6913662" y="808548"/>
            <a:ext cx="5442266" cy="5543297"/>
            <a:chOff x="6480103" y="17870"/>
            <a:chExt cx="5759571" cy="6545335"/>
          </a:xfrm>
        </p:grpSpPr>
        <p:pic>
          <p:nvPicPr>
            <p:cNvPr id="12" name="Picture 11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E1C926F-2FC1-9042-B18F-DEF952B9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7010" y="17870"/>
              <a:ext cx="1218622" cy="1225104"/>
            </a:xfrm>
            <a:prstGeom prst="rect">
              <a:avLst/>
            </a:prstGeom>
          </p:spPr>
        </p:pic>
        <p:pic>
          <p:nvPicPr>
            <p:cNvPr id="13" name="Picture 12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16EDC059-B946-6149-A178-6433A7F6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9373" y="5347815"/>
              <a:ext cx="1208942" cy="1215390"/>
            </a:xfrm>
            <a:prstGeom prst="rect">
              <a:avLst/>
            </a:prstGeom>
          </p:spPr>
        </p:pic>
        <p:pic>
          <p:nvPicPr>
            <p:cNvPr id="14" name="Picture 13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F238F0B1-E628-774A-8E70-7F5263CC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10431" y="4057719"/>
              <a:ext cx="1208942" cy="1208942"/>
            </a:xfrm>
            <a:prstGeom prst="rect">
              <a:avLst/>
            </a:prstGeom>
          </p:spPr>
        </p:pic>
        <p:pic>
          <p:nvPicPr>
            <p:cNvPr id="15" name="Picture 14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5F70111-528B-104D-AD23-6BD2330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2468" y="1195171"/>
              <a:ext cx="1208942" cy="1212157"/>
            </a:xfrm>
            <a:prstGeom prst="rect">
              <a:avLst/>
            </a:prstGeom>
          </p:spPr>
        </p:pic>
        <p:pic>
          <p:nvPicPr>
            <p:cNvPr id="16" name="Picture 15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99BE01C-0EC6-9E47-A73B-7290EDA9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21051" y="2583323"/>
              <a:ext cx="1218623" cy="1215391"/>
            </a:xfrm>
            <a:prstGeom prst="rect">
              <a:avLst/>
            </a:prstGeom>
          </p:spPr>
        </p:pic>
        <p:pic>
          <p:nvPicPr>
            <p:cNvPr id="17" name="Picture 16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B8259FB2-A2D5-2B4B-B449-AB9F26A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47545" y="2650466"/>
              <a:ext cx="1208942" cy="1208942"/>
            </a:xfrm>
            <a:prstGeom prst="rect">
              <a:avLst/>
            </a:prstGeom>
          </p:spPr>
        </p:pic>
        <p:pic>
          <p:nvPicPr>
            <p:cNvPr id="18" name="Picture 17" descr="A young boy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0D418C05-5BFB-004D-821A-8B732BD8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61126" y="2679785"/>
              <a:ext cx="1208942" cy="1215390"/>
            </a:xfrm>
            <a:prstGeom prst="rect">
              <a:avLst/>
            </a:prstGeom>
          </p:spPr>
        </p:pic>
        <p:pic>
          <p:nvPicPr>
            <p:cNvPr id="19" name="Picture 18" descr="A young boy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5C914010-B25B-0942-A9C1-6DD094504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10431" y="2658767"/>
              <a:ext cx="1208942" cy="1218639"/>
            </a:xfrm>
            <a:prstGeom prst="rect">
              <a:avLst/>
            </a:prstGeom>
          </p:spPr>
        </p:pic>
        <p:pic>
          <p:nvPicPr>
            <p:cNvPr id="20" name="Picture 19" descr="A person wearing a white shirt and black hair&#10;&#10;Description automatically generated">
              <a:extLst>
                <a:ext uri="{FF2B5EF4-FFF2-40B4-BE49-F238E27FC236}">
                  <a16:creationId xmlns:a16="http://schemas.microsoft.com/office/drawing/2014/main" id="{ED123973-2B12-C148-A5B4-E1266BC9A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80103" y="2653699"/>
              <a:ext cx="1208942" cy="12121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90998F-4B84-294D-AF21-6E63DAEB7E63}"/>
              </a:ext>
            </a:extLst>
          </p:cNvPr>
          <p:cNvSpPr txBox="1"/>
          <p:nvPr/>
        </p:nvSpPr>
        <p:spPr>
          <a:xfrm>
            <a:off x="6403617" y="6235590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Inc</a:t>
            </a:r>
            <a:r>
              <a:rPr lang="en-US" b="1" u="sng" dirty="0"/>
              <a:t>ongruent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F346A-B175-6845-98F2-2703F556D991}"/>
              </a:ext>
            </a:extLst>
          </p:cNvPr>
          <p:cNvSpPr txBox="1"/>
          <p:nvPr/>
        </p:nvSpPr>
        <p:spPr>
          <a:xfrm>
            <a:off x="831739" y="6275606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Congruent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CA4508-2F0E-9247-8F94-0E1AEF63A41A}"/>
              </a:ext>
            </a:extLst>
          </p:cNvPr>
          <p:cNvCxnSpPr/>
          <p:nvPr/>
        </p:nvCxnSpPr>
        <p:spPr>
          <a:xfrm>
            <a:off x="6096000" y="-146624"/>
            <a:ext cx="30985" cy="7060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A389B-4A11-0F4F-B9B1-BF01F21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-1"/>
            <a:ext cx="12192000" cy="1026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292C-E4E0-6441-84CD-4883E448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07" y="1488738"/>
            <a:ext cx="12319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E81ED-6EF7-0F40-8057-301569952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18" y="2873038"/>
            <a:ext cx="1231900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57F4-3130-AA4D-9CC4-064FAEE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6" y="2873038"/>
            <a:ext cx="12319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3412-E8A2-174F-8092-FB8E1B27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34" y="2873038"/>
            <a:ext cx="12319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7464E-4A12-474E-BA33-43ACA5D0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2873038"/>
            <a:ext cx="1231900" cy="138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AD568-FC5C-C744-86E3-C9F775D7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95" y="4257338"/>
            <a:ext cx="12319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CB1CB-91B5-8345-98D1-B9B44E1E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66" y="534082"/>
            <a:ext cx="1231900" cy="138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6C8A-CE70-934E-B57D-78D77734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2" y="2873038"/>
            <a:ext cx="12319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636BE-53B5-9841-8ED1-1A56B1CD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60" y="5053927"/>
            <a:ext cx="12319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B0DB6-A256-9D49-BD60-59712072B47C}"/>
              </a:ext>
            </a:extLst>
          </p:cNvPr>
          <p:cNvSpPr txBox="1"/>
          <p:nvPr/>
        </p:nvSpPr>
        <p:spPr>
          <a:xfrm>
            <a:off x="6543542" y="5641638"/>
            <a:ext cx="46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Baseline/Front-view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398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46326-943C-984A-91E6-392633BE4C6E}"/>
              </a:ext>
            </a:extLst>
          </p:cNvPr>
          <p:cNvSpPr txBox="1"/>
          <p:nvPr/>
        </p:nvSpPr>
        <p:spPr>
          <a:xfrm>
            <a:off x="617028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RT: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16) = 9.34, p = 0.002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9186B-678E-EF44-BA5B-6D0751E1BCB0}"/>
              </a:ext>
            </a:extLst>
          </p:cNvPr>
          <p:cNvSpPr txBox="1"/>
          <p:nvPr/>
        </p:nvSpPr>
        <p:spPr>
          <a:xfrm>
            <a:off x="6096000" y="5312559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effect</a:t>
            </a:r>
            <a:r>
              <a:rPr lang="en-US" b="1" u="sng" dirty="0"/>
              <a:t> task </a:t>
            </a:r>
            <a:r>
              <a:rPr lang="en-US" altLang="zh-CN" b="1" u="sng" dirty="0"/>
              <a:t>Accuracy</a:t>
            </a:r>
            <a:r>
              <a:rPr lang="en-US" b="1" u="sng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 F(2, 16) = 3.74, p &lt; 0.05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21AF76-2126-8247-B29D-20C1ABBD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607"/>
            <a:ext cx="6719591" cy="395595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9D246-5618-964F-A46C-EF2E32D0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58" y="1413758"/>
            <a:ext cx="6719591" cy="39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BCC26A-7667-8349-827C-44D45DB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" y="0"/>
            <a:ext cx="6965005" cy="6695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5386-E612-8B4E-B906-E06B78DA97E9}"/>
              </a:ext>
            </a:extLst>
          </p:cNvPr>
          <p:cNvSpPr txBox="1"/>
          <p:nvPr/>
        </p:nvSpPr>
        <p:spPr>
          <a:xfrm>
            <a:off x="6970748" y="4447493"/>
            <a:ext cx="4676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Stroop</a:t>
            </a:r>
            <a:r>
              <a:rPr lang="en-US" b="1" u="sng" dirty="0"/>
              <a:t> task BI: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Congruence:</a:t>
            </a:r>
            <a:r>
              <a:rPr lang="en-US" dirty="0"/>
              <a:t> F(1.00, </a:t>
            </a:r>
            <a:r>
              <a:rPr lang="en-US" altLang="zh-CN" dirty="0"/>
              <a:t>7</a:t>
            </a:r>
            <a:r>
              <a:rPr lang="en-US" dirty="0"/>
              <a:t>.00) = </a:t>
            </a:r>
            <a:r>
              <a:rPr lang="en-US" altLang="zh-CN" dirty="0"/>
              <a:t>20.58</a:t>
            </a:r>
            <a:r>
              <a:rPr lang="en-US" dirty="0"/>
              <a:t>, p = 0.0</a:t>
            </a:r>
            <a:r>
              <a:rPr lang="en-US" altLang="zh-CN" dirty="0"/>
              <a:t>0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E7C7-3CA1-C94F-98EC-221006CD9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Waldo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6E400-E1F1-D54A-AB22-44251E62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Behavioral Data 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3221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4C0459-D839-9E46-81AE-F95AEF4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03" y="1787200"/>
            <a:ext cx="12849205" cy="43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4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Inverted-St</a:t>
            </a:r>
            <a:r>
              <a:rPr lang="en-US" altLang="zh-CN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roop Effect Task</a:t>
            </a:r>
            <a:endParaRPr lang="en-US" sz="8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</a:t>
            </a:r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10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27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55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339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2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26F-60E1-224B-A6CD-733228D7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Eye-movement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6B18-DE21-2847-AF67-3C3125E36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1) Original, 2) Inverted, 3) Posner paradigm experiments </a:t>
            </a:r>
          </a:p>
        </p:txBody>
      </p:sp>
    </p:spTree>
    <p:extLst>
      <p:ext uri="{BB962C8B-B14F-4D97-AF65-F5344CB8AC3E}">
        <p14:creationId xmlns:p14="http://schemas.microsoft.com/office/powerpoint/2010/main" val="20935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210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2B348-07A1-F447-B188-1876018A02A7}"/>
              </a:ext>
            </a:extLst>
          </p:cNvPr>
          <p:cNvSpPr txBox="1"/>
          <p:nvPr/>
        </p:nvSpPr>
        <p:spPr>
          <a:xfrm>
            <a:off x="1698171" y="1233714"/>
            <a:ext cx="3704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 (&amp; work need to do):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Eye movement data </a:t>
            </a:r>
          </a:p>
        </p:txBody>
      </p:sp>
    </p:spTree>
    <p:extLst>
      <p:ext uri="{BB962C8B-B14F-4D97-AF65-F5344CB8AC3E}">
        <p14:creationId xmlns:p14="http://schemas.microsoft.com/office/powerpoint/2010/main" val="1896310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7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B4BB-C66F-8F46-989B-9CFCD41F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9875520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 Task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E3B37-CE2F-6F49-B8E4-F58138E8E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9875520" cy="13664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36  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 = 14, Female = 22</a:t>
            </a:r>
          </a:p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 Not-noticed = 12, Noticed = 24 (notice 100% coherence levels)</a:t>
            </a:r>
          </a:p>
        </p:txBody>
      </p:sp>
    </p:spTree>
    <p:extLst>
      <p:ext uri="{BB962C8B-B14F-4D97-AF65-F5344CB8AC3E}">
        <p14:creationId xmlns:p14="http://schemas.microsoft.com/office/powerpoint/2010/main" val="3000725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2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B4E94-734E-6149-B6E5-347A616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77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4FFE3-D080-BA43-98B1-3193C423741B}"/>
              </a:ext>
            </a:extLst>
          </p:cNvPr>
          <p:cNvSpPr txBox="1"/>
          <p:nvPr/>
        </p:nvSpPr>
        <p:spPr>
          <a:xfrm>
            <a:off x="9167782" y="996462"/>
            <a:ext cx="286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eta squared = 0.06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size f = 0.253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=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=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groups =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13588E-C05B-E947-BB1B-D3FCF5585846}"/>
              </a:ext>
            </a:extLst>
          </p:cNvPr>
          <p:cNvGrpSpPr/>
          <p:nvPr/>
        </p:nvGrpSpPr>
        <p:grpSpPr>
          <a:xfrm>
            <a:off x="304800" y="1060176"/>
            <a:ext cx="12192000" cy="5322992"/>
            <a:chOff x="1202913" y="21131048"/>
            <a:chExt cx="12157299" cy="55510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D7D6F1-D553-F141-9F95-FB86BE5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26" y="21463186"/>
              <a:ext cx="9687794" cy="37696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D24CA4-6B22-6548-8B85-1127676ED6C9}"/>
                </a:ext>
              </a:extLst>
            </p:cNvPr>
            <p:cNvSpPr txBox="1"/>
            <p:nvPr/>
          </p:nvSpPr>
          <p:spPr>
            <a:xfrm>
              <a:off x="2344526" y="21877927"/>
              <a:ext cx="20886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Target Face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43E134-2861-CB44-9BF0-164AECEAFDEB}"/>
                </a:ext>
              </a:extLst>
            </p:cNvPr>
            <p:cNvSpPr txBox="1"/>
            <p:nvPr/>
          </p:nvSpPr>
          <p:spPr>
            <a:xfrm>
              <a:off x="4701115" y="21131048"/>
              <a:ext cx="4285129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100%Coherence–8 Distractors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86A1E-22E4-B34A-BA29-0AA22D1F31B8}"/>
                </a:ext>
              </a:extLst>
            </p:cNvPr>
            <p:cNvSpPr txBox="1"/>
            <p:nvPr/>
          </p:nvSpPr>
          <p:spPr>
            <a:xfrm>
              <a:off x="8531843" y="21131048"/>
              <a:ext cx="4524437" cy="481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0%Coherence–8 Distractors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0FC2-51C9-144E-9D1C-705150C6F6A5}"/>
                </a:ext>
              </a:extLst>
            </p:cNvPr>
            <p:cNvSpPr txBox="1"/>
            <p:nvPr/>
          </p:nvSpPr>
          <p:spPr>
            <a:xfrm>
              <a:off x="1202913" y="25281680"/>
              <a:ext cx="1215729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+mn-lt"/>
                </a:rPr>
                <a:t>Participants are instructed to click on the correct face as quickly and as accurately as possible.</a:t>
              </a:r>
            </a:p>
            <a:p>
              <a:endParaRPr lang="en-US" sz="2800" dirty="0">
                <a:latin typeface="+mn-l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EA22D6-9587-504E-89B5-EF5C92CFE04D}"/>
              </a:ext>
            </a:extLst>
          </p:cNvPr>
          <p:cNvSpPr txBox="1"/>
          <p:nvPr/>
        </p:nvSpPr>
        <p:spPr>
          <a:xfrm>
            <a:off x="95210" y="59244"/>
            <a:ext cx="2709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F2B20-86A0-B046-9654-2789B4B2AA4E}"/>
              </a:ext>
            </a:extLst>
          </p:cNvPr>
          <p:cNvSpPr txBox="1"/>
          <p:nvPr/>
        </p:nvSpPr>
        <p:spPr>
          <a:xfrm>
            <a:off x="4513943" y="52251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44647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1B701-FFA6-4347-91C9-BC1058E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62" y="451492"/>
            <a:ext cx="10755086" cy="6347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5874-9653-B643-B4FB-72D2071B5AC6}"/>
              </a:ext>
            </a:extLst>
          </p:cNvPr>
          <p:cNvSpPr txBox="1"/>
          <p:nvPr/>
        </p:nvSpPr>
        <p:spPr>
          <a:xfrm>
            <a:off x="95210" y="59244"/>
            <a:ext cx="3993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Reaction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5BEC-A182-3D4F-BFE2-0A7ED7E3E397}"/>
              </a:ext>
            </a:extLst>
          </p:cNvPr>
          <p:cNvSpPr txBox="1"/>
          <p:nvPr/>
        </p:nvSpPr>
        <p:spPr>
          <a:xfrm>
            <a:off x="0" y="1566334"/>
            <a:ext cx="3444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Reaction Time: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Coherence: F(2,70) = 34.16,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Distractor: F(1.07, 37.28) = 249.16,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Coherence*distractor:  F(2.95, 103.09) = 9.89,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 effects of coherence and number of distractors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Interaction between coherence and number of distractors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0.001, p = 0.98</a:t>
            </a:r>
          </a:p>
        </p:txBody>
      </p:sp>
    </p:spTree>
    <p:extLst>
      <p:ext uri="{BB962C8B-B14F-4D97-AF65-F5344CB8AC3E}">
        <p14:creationId xmlns:p14="http://schemas.microsoft.com/office/powerpoint/2010/main" val="5780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5405D-8D64-ED41-9F97-2A0FD494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93" y="495300"/>
            <a:ext cx="108077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62BA7-F7C2-7742-B67E-B4BF2B676E39}"/>
              </a:ext>
            </a:extLst>
          </p:cNvPr>
          <p:cNvSpPr txBox="1"/>
          <p:nvPr/>
        </p:nvSpPr>
        <p:spPr>
          <a:xfrm>
            <a:off x="95210" y="59244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Benefit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0F5A9-458C-4644-B375-A2A59543D7DC}"/>
              </a:ext>
            </a:extLst>
          </p:cNvPr>
          <p:cNvSpPr txBox="1"/>
          <p:nvPr/>
        </p:nvSpPr>
        <p:spPr>
          <a:xfrm>
            <a:off x="1" y="1566334"/>
            <a:ext cx="3162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Averaged Benefit Index: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 F(1,35) = 18.47,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Distractor F(1.65, 57.74) = 13.97, p&lt;0.001</a:t>
            </a:r>
          </a:p>
          <a:p>
            <a:pPr marL="285750" indent="-285750">
              <a:buFontTx/>
              <a:buChar char="-"/>
            </a:pPr>
            <a:r>
              <a:rPr lang="en-US" dirty="0"/>
              <a:t>Coherence*distractor F(1.45,50.88) = 6.82, p=0.002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Notice: F(1, 34) = 0.56, p = 0.46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2109</Words>
  <Application>Microsoft Macintosh PowerPoint</Application>
  <PresentationFormat>Widescreen</PresentationFormat>
  <Paragraphs>272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Waldo </vt:lpstr>
      <vt:lpstr>PowerPoint Presentation</vt:lpstr>
      <vt:lpstr>PowerPoint Presentation</vt:lpstr>
      <vt:lpstr>PowerPoint Presentation</vt:lpstr>
      <vt:lpstr>Waldo </vt:lpstr>
      <vt:lpstr>Original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 Task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Posner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Stroop Effect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Inverted-Stroop Effect Task</vt:lpstr>
      <vt:lpstr>PowerPoint Presentation</vt:lpstr>
      <vt:lpstr>PowerPoint Presentation</vt:lpstr>
      <vt:lpstr>PowerPoint Presentation</vt:lpstr>
      <vt:lpstr>PowerPoint Presentation</vt:lpstr>
      <vt:lpstr>Example Eye-movement Traces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Waldo </dc:title>
  <dc:creator>Chen, Shuyi</dc:creator>
  <cp:lastModifiedBy>Chen, Shuyi</cp:lastModifiedBy>
  <cp:revision>5</cp:revision>
  <dcterms:created xsi:type="dcterms:W3CDTF">2020-04-21T03:58:03Z</dcterms:created>
  <dcterms:modified xsi:type="dcterms:W3CDTF">2020-04-21T04:25:50Z</dcterms:modified>
</cp:coreProperties>
</file>